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jpeg" ContentType="image/jpeg"/>
  <Override PartName="/ppt/media/image8.jpeg" ContentType="image/jpeg"/>
  <Override PartName="/ppt/media/image20.jpeg" ContentType="image/jpeg"/>
  <Override PartName="/ppt/media/image36.jpeg" ContentType="image/jpeg"/>
  <Override PartName="/ppt/media/image10.jpeg" ContentType="image/jpeg"/>
  <Override PartName="/ppt/media/image22.jpeg" ContentType="image/jpeg"/>
  <Override PartName="/ppt/media/image12.jpeg" ContentType="image/jpeg"/>
  <Override PartName="/ppt/media/image24.jpeg" ContentType="image/jpeg"/>
  <Override PartName="/ppt/media/image14.jpeg" ContentType="image/jpeg"/>
  <Override PartName="/ppt/media/image41.jpeg" ContentType="image/jpeg"/>
  <Override PartName="/ppt/media/image31.jpeg" ContentType="image/jpeg"/>
  <Override PartName="/ppt/media/image26.jpeg" ContentType="image/jpeg"/>
  <Override PartName="/ppt/media/image2.png" ContentType="image/png"/>
  <Override PartName="/ppt/media/image16.jpeg" ContentType="image/jpeg"/>
  <Override PartName="/ppt/media/image4.png" ContentType="image/png"/>
  <Override PartName="/ppt/media/image39.jpeg" ContentType="image/jpeg"/>
  <Override PartName="/ppt/media/image33.jpeg" ContentType="image/jpeg"/>
  <Override PartName="/ppt/media/image28.jpeg" ContentType="image/jpeg"/>
  <Override PartName="/ppt/media/image6.png" ContentType="image/png"/>
  <Override PartName="/ppt/media/image18.jpeg" ContentType="image/jpeg"/>
  <Override PartName="/ppt/media/image7.jpeg" ContentType="image/jpeg"/>
  <Override PartName="/ppt/media/image35.jpeg" ContentType="image/jpeg"/>
  <Override PartName="/ppt/media/image9.jpeg" ContentType="image/jpeg"/>
  <Override PartName="/ppt/media/image21.jpeg" ContentType="image/jpeg"/>
  <Override PartName="/ppt/media/image37.jpeg" ContentType="image/jpeg"/>
  <Override PartName="/ppt/media/image11.jpeg" ContentType="image/jpeg"/>
  <Override PartName="/ppt/media/image23.jpeg" ContentType="image/jpeg"/>
  <Override PartName="/ppt/media/image13.jpeg" ContentType="image/jpeg"/>
  <Override PartName="/ppt/media/image40.jpeg" ContentType="image/jpeg"/>
  <Override PartName="/ppt/media/image30.jpeg" ContentType="image/jpeg"/>
  <Override PartName="/ppt/media/image25.jpeg" ContentType="image/jpeg"/>
  <Override PartName="/ppt/media/image1.png" ContentType="image/png"/>
  <Override PartName="/ppt/media/image15.jpeg" ContentType="image/jpeg"/>
  <Override PartName="/ppt/media/image38.jpeg" ContentType="image/jpeg"/>
  <Override PartName="/ppt/media/image32.jpeg" ContentType="image/jpeg"/>
  <Override PartName="/ppt/media/image27.jpeg" ContentType="image/jpeg"/>
  <Override PartName="/ppt/media/image3.png" ContentType="image/png"/>
  <Override PartName="/ppt/media/image17.jpeg" ContentType="image/jpeg"/>
  <Override PartName="/ppt/media/image5.png" ContentType="image/png"/>
  <Override PartName="/ppt/media/image34.jpeg" ContentType="image/jpeg"/>
  <Override PartName="/ppt/media/image29.jpeg" ContentType="image/jpeg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1280" cy="4384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199280" cy="5607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1280" cy="4384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092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1280" cy="4384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199280" cy="5607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092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1280" cy="4384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199280" cy="5607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092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1280" cy="4384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199280" cy="5607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092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199280" cy="5607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1280" cy="4384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199280" cy="5607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092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128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50400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8924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800000"/>
            <a:ext cx="442656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89240"/>
            <a:ext cx="9070920" cy="209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"/>
            <a:ext cx="10078920" cy="7558920"/>
          </a:xfrm>
          <a:prstGeom prst="rect">
            <a:avLst/>
          </a:prstGeom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0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DejaVu Sans"/>
              </a:rPr>
              <a:t>Pulse para editar el formato del texto de título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56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504000" y="4089960"/>
            <a:ext cx="907128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Imagen 3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"/>
            <a:ext cx="10078920" cy="7558920"/>
          </a:xfrm>
          <a:prstGeom prst="rect">
            <a:avLst/>
          </a:prstGeom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Pulse para editar el formato del texto de título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Pulse para editar los formatos del texto del 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2" name="Imagen 77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"/>
            <a:ext cx="10078920" cy="7558920"/>
          </a:xfrm>
          <a:prstGeom prst="rect">
            <a:avLst/>
          </a:prstGeom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0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DejaVu Sans"/>
              </a:rPr>
              <a:t>Pulse para editar el formato del texto de título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43837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560" cy="43837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Imagen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"/>
            <a:ext cx="10078920" cy="7558920"/>
          </a:xfrm>
          <a:prstGeom prst="rect">
            <a:avLst/>
          </a:prstGeom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0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DejaVu Sans"/>
              </a:rPr>
              <a:t>Pulse para editar el formato del texto de título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56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56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152680" y="4089960"/>
            <a:ext cx="442656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04000" y="4089960"/>
            <a:ext cx="442656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6" name="Imagen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"/>
            <a:ext cx="10078920" cy="7558920"/>
          </a:xfrm>
          <a:prstGeom prst="rect">
            <a:avLst/>
          </a:prstGeom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Pulse para editar el formato del texto de título</a:t>
            </a:r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Pulse para editar los formatos del texto del 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1" name="Imagen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"/>
            <a:ext cx="10078920" cy="7558920"/>
          </a:xfrm>
          <a:prstGeom prst="rect">
            <a:avLst/>
          </a:prstGeom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200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DejaVu Sans"/>
              </a:rPr>
              <a:t>Pulse para editar el formato del texto de título</a:t>
            </a:r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43837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Pulse para editar los formatos del texto del esquema</a:t>
            </a:r>
            <a:endParaRPr/>
          </a:p>
          <a:p>
            <a:pPr lvl="1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Segundo nivel del esquema</a:t>
            </a:r>
            <a:endParaRPr/>
          </a:p>
          <a:p>
            <a:pPr lvl="2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Tercer nivel del esquema</a:t>
            </a:r>
            <a:endParaRPr/>
          </a:p>
          <a:p>
            <a:pPr lvl="3">
              <a:lnSpc>
                <a:spcPct val="90000"/>
              </a:lnSpc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Cuarto nivel del esquema</a:t>
            </a:r>
            <a:endParaRPr/>
          </a:p>
          <a:p>
            <a:pPr lvl="4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Quinto nivel del esquema</a:t>
            </a:r>
            <a:endParaRPr/>
          </a:p>
          <a:p>
            <a:pPr lvl="5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Sexto nivel del esquema</a:t>
            </a:r>
            <a:endParaRPr/>
          </a:p>
          <a:p>
            <a:pPr lvl="6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4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4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4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4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4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4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04000" y="576000"/>
            <a:ext cx="842400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200">
                <a:solidFill>
                  <a:srgbClr val="000000"/>
                </a:solidFill>
                <a:latin typeface="Armalite Rifle"/>
                <a:ea typeface="DejaVu Sans"/>
              </a:rPr>
              <a:t>LA LUCHA DE LAS MUJERES KURDAS</a:t>
            </a:r>
            <a:endParaRPr/>
          </a:p>
        </p:txBody>
      </p:sp>
      <p:pic>
        <p:nvPicPr>
          <p:cNvPr descr="" id="217" name="Imagen 193"/>
          <p:cNvPicPr/>
          <p:nvPr/>
        </p:nvPicPr>
        <p:blipFill>
          <a:blip r:embed="rId1"/>
          <a:stretch>
            <a:fillRect/>
          </a:stretch>
        </p:blipFill>
        <p:spPr>
          <a:xfrm>
            <a:off x="5472720" y="1548000"/>
            <a:ext cx="4031280" cy="5039280"/>
          </a:xfrm>
          <a:prstGeom prst="rect">
            <a:avLst/>
          </a:prstGeom>
        </p:spPr>
      </p:pic>
      <p:sp>
        <p:nvSpPr>
          <p:cNvPr id="218" name="CustomShape 2"/>
          <p:cNvSpPr/>
          <p:nvPr/>
        </p:nvSpPr>
        <p:spPr>
          <a:xfrm>
            <a:off x="541080" y="2376000"/>
            <a:ext cx="4714920" cy="3743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Realizado por una compañera de Rojava Azadi y una compañera de JULIS Madrid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- Febrero 2015, Madrid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es-ES" sz="2600">
                <a:solidFill>
                  <a:srgbClr val="000000"/>
                </a:solidFill>
                <a:latin typeface="Arial"/>
                <a:ea typeface="DejaVu Sans"/>
              </a:rPr>
              <a:t>rojavaazadimadrid@riseup.net</a:t>
            </a:r>
            <a:endParaRPr/>
          </a:p>
        </p:txBody>
      </p:sp>
      <p:sp>
        <p:nvSpPr>
          <p:cNvPr id="219" name="CustomShape 3"/>
          <p:cNvSpPr/>
          <p:nvPr/>
        </p:nvSpPr>
        <p:spPr>
          <a:xfrm>
            <a:off x="360000" y="6692760"/>
            <a:ext cx="9071280" cy="65052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https://comitesolidaridadrojava.wordpress.com/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04000" y="575640"/>
            <a:ext cx="8495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b="1" lang="es-ES" sz="3600">
                <a:solidFill>
                  <a:srgbClr val="000000"/>
                </a:solidFill>
                <a:latin typeface="Armalite Rifle"/>
                <a:ea typeface="Droid Sans Fallback"/>
              </a:rPr>
              <a:t>YJA, Unión de Mujeres Libres</a:t>
            </a:r>
            <a:endParaRPr/>
          </a:p>
        </p:txBody>
      </p:sp>
      <p:sp>
        <p:nvSpPr>
          <p:cNvPr id="252" name="CustomShape 2"/>
          <p:cNvSpPr/>
          <p:nvPr/>
        </p:nvSpPr>
        <p:spPr>
          <a:xfrm>
            <a:off x="469080" y="2016000"/>
            <a:ext cx="4498200" cy="5111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Organizaciones y sindicatos de base para la acción.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Modelo organizativo horizontal y flexible (asambleas, consejos y comunas).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Economía solidaria y salud colectiva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Lucha contra el feminicidio en Oriente Medio.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Lucha por la cultura, la lengua y las tradiciones kurdas contra la asimilación.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descr="" id="253" name="Imagen 228"/>
          <p:cNvPicPr/>
          <p:nvPr/>
        </p:nvPicPr>
        <p:blipFill>
          <a:blip r:embed="rId1"/>
          <a:stretch>
            <a:fillRect/>
          </a:stretch>
        </p:blipFill>
        <p:spPr>
          <a:xfrm>
            <a:off x="5159160" y="2748240"/>
            <a:ext cx="4411800" cy="2939040"/>
          </a:xfrm>
          <a:prstGeom prst="rect">
            <a:avLst/>
          </a:prstGeom>
        </p:spPr>
      </p:pic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92040" y="576000"/>
            <a:ext cx="8607240" cy="7808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2200">
                <a:solidFill>
                  <a:srgbClr val="000000"/>
                </a:solidFill>
                <a:latin typeface="Armalite Rifle"/>
                <a:ea typeface="Droid Sans Fallback"/>
              </a:rPr>
              <a:t>YJA-Star y Yekitiya Star,</a:t>
            </a:r>
            <a:endParaRPr/>
          </a:p>
          <a:p>
            <a:pPr>
              <a:lnSpc>
                <a:spcPct val="150000"/>
              </a:lnSpc>
            </a:pPr>
            <a:r>
              <a:rPr b="1" lang="es-ES" sz="2200">
                <a:solidFill>
                  <a:srgbClr val="000000"/>
                </a:solidFill>
                <a:latin typeface="Armalite Rifle"/>
                <a:ea typeface="Droid Sans Fallback"/>
              </a:rPr>
              <a:t>Unidades de Mujeres Libres - Estrella</a:t>
            </a:r>
            <a:endParaRPr/>
          </a:p>
        </p:txBody>
      </p:sp>
      <p:sp>
        <p:nvSpPr>
          <p:cNvPr id="255" name="CustomShape 2"/>
          <p:cNvSpPr/>
          <p:nvPr/>
        </p:nvSpPr>
        <p:spPr>
          <a:xfrm>
            <a:off x="504000" y="1656720"/>
            <a:ext cx="4426200" cy="2951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2005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- I Congreso en Kurdistán Oeste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Creación Yekitiya Star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Visión Internacionalista en Siria y Líbano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Régimen de Baaz: ataques, prohibiciones, arrestos, torturas y desapariciones</a:t>
            </a:r>
            <a:endParaRPr/>
          </a:p>
        </p:txBody>
      </p:sp>
      <p:sp>
        <p:nvSpPr>
          <p:cNvPr id="256" name="CustomShape 3"/>
          <p:cNvSpPr/>
          <p:nvPr/>
        </p:nvSpPr>
        <p:spPr>
          <a:xfrm>
            <a:off x="5221080" y="1944000"/>
            <a:ext cx="4426200" cy="52581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ejaVu Sans"/>
              </a:rPr>
              <a:t>2007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 – II  Congreso en Qamislo.</a:t>
            </a:r>
            <a:endParaRPr/>
          </a:p>
          <a:p>
            <a:pPr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ejaVu Sans"/>
              </a:rPr>
              <a:t>2008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 – III Congreso en Alepo.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Consejo de las mujeres del Kurdistán Oeste.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Comités de paz, ley, prensa y madres por la paz.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Consejos de mujeres en las ciudades sirias de Damasco, Aleppo, Rakka y Haseki.</a:t>
            </a:r>
            <a:endParaRPr/>
          </a:p>
          <a:p>
            <a:pPr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ejaVu Sans"/>
              </a:rPr>
              <a:t>2011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 – IV Congreso en Qamislo.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Se abrieron dos academias y 15 centros de formación para las mujeres.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Comités sociales en diversas áreas.</a:t>
            </a:r>
            <a:endParaRPr/>
          </a:p>
        </p:txBody>
      </p:sp>
      <p:pic>
        <p:nvPicPr>
          <p:cNvPr descr="" id="257" name="Imagen 232"/>
          <p:cNvPicPr/>
          <p:nvPr/>
        </p:nvPicPr>
        <p:blipFill>
          <a:blip r:embed="rId1"/>
          <a:stretch>
            <a:fillRect/>
          </a:stretch>
        </p:blipFill>
        <p:spPr>
          <a:xfrm>
            <a:off x="524880" y="5109120"/>
            <a:ext cx="2498400" cy="2090160"/>
          </a:xfrm>
          <a:prstGeom prst="rect">
            <a:avLst/>
          </a:prstGeom>
        </p:spPr>
      </p:pic>
      <p:pic>
        <p:nvPicPr>
          <p:cNvPr descr="" id="258" name="Imagen 233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720" y="4824000"/>
            <a:ext cx="1258560" cy="2375280"/>
          </a:xfrm>
          <a:prstGeom prst="rect">
            <a:avLst/>
          </a:prstGeom>
        </p:spPr>
      </p:pic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16000" y="639720"/>
            <a:ext cx="8855280" cy="72756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200">
                <a:solidFill>
                  <a:srgbClr val="000000"/>
                </a:solidFill>
                <a:latin typeface="Armalite Rifle"/>
                <a:ea typeface="DejaVu Sans"/>
              </a:rPr>
              <a:t>YPJ, (Unidades de Defensa de las Mujeres</a:t>
            </a:r>
            <a:r>
              <a:rPr lang="es-ES" sz="2800">
                <a:solidFill>
                  <a:srgbClr val="000000"/>
                </a:solidFill>
                <a:latin typeface="Armalite Rifle"/>
                <a:ea typeface="DejaVu Sans"/>
              </a:rPr>
              <a:t>)</a:t>
            </a:r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541080" y="1515240"/>
            <a:ext cx="4642200" cy="542700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 sz="1600">
                <a:solidFill>
                  <a:srgbClr val="000000"/>
                </a:solidFill>
                <a:latin typeface="Arial"/>
                <a:ea typeface="Droid Sans Fallback"/>
              </a:rPr>
              <a:t>2012</a:t>
            </a: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 - Formación YPJ (Yekîneyên Parastina Jinê)</a:t>
            </a:r>
            <a:endParaRPr/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Las YPJ formación paralela de las YPG (Unidades de Defensa del Pueblo) &lt; 35%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Entre 7.000 y 10.000 voluntarias de 18 y 40 años.</a:t>
            </a:r>
            <a:endParaRPr/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Las unidades están compuestas por mujeres de: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YJA Star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Peshmerga (Kurdistán del Sur)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Milicianas del PKK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Otras organizaciones e individualidades nacionales e internacionales- </a:t>
            </a:r>
            <a:endParaRPr/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Sentimiento internacionalista.</a:t>
            </a:r>
            <a:endParaRPr/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Respeto por sus mártires a las cuales recuerdan siempre que tienen ocasión.</a:t>
            </a:r>
            <a:endParaRPr/>
          </a:p>
        </p:txBody>
      </p:sp>
      <p:pic>
        <p:nvPicPr>
          <p:cNvPr descr="" id="261" name="Imagen 236"/>
          <p:cNvPicPr/>
          <p:nvPr/>
        </p:nvPicPr>
        <p:blipFill>
          <a:blip r:embed="rId1"/>
          <a:stretch>
            <a:fillRect/>
          </a:stretch>
        </p:blipFill>
        <p:spPr>
          <a:xfrm>
            <a:off x="6048000" y="1584000"/>
            <a:ext cx="3527280" cy="2735280"/>
          </a:xfrm>
          <a:prstGeom prst="rect">
            <a:avLst/>
          </a:prstGeom>
        </p:spPr>
      </p:pic>
      <p:pic>
        <p:nvPicPr>
          <p:cNvPr descr="" id="262" name="Imagen 237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000" y="4392000"/>
            <a:ext cx="4247280" cy="2738160"/>
          </a:xfrm>
          <a:prstGeom prst="rect">
            <a:avLst/>
          </a:prstGeom>
        </p:spPr>
      </p:pic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504000" y="576000"/>
            <a:ext cx="835200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200">
                <a:solidFill>
                  <a:srgbClr val="000000"/>
                </a:solidFill>
                <a:latin typeface="Armalite Rifle"/>
                <a:ea typeface="DejaVu Sans"/>
              </a:rPr>
              <a:t>MUJERES RELEVANTES EN LA LUCHA </a:t>
            </a:r>
            <a:endParaRPr/>
          </a:p>
        </p:txBody>
      </p:sp>
      <p:sp>
        <p:nvSpPr>
          <p:cNvPr id="264" name="CustomShape 2"/>
          <p:cNvSpPr/>
          <p:nvPr/>
        </p:nvSpPr>
        <p:spPr>
          <a:xfrm>
            <a:off x="504000" y="1656000"/>
            <a:ext cx="4426200" cy="5399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Las y los kurdos recuerdan a sus personajes importantes. Hay gran facilidad de encontrar información sobre ellas</a:t>
            </a:r>
            <a:endParaRPr/>
          </a:p>
          <a:p>
            <a:pPr>
              <a:lnSpc>
                <a:spcPct val="150000"/>
              </a:lnSpc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Hay referencia de mujeres kurdas desde el 1500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Telli Xanim</a:t>
            </a: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, tomó parte en la revuelta de Seik Said en 1925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Zerîfe Xanim</a:t>
            </a: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, quien combatió y murió durante la rebelión de Dersim en 1938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Margaret George Shello</a:t>
            </a: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 quién se unió a los peshmergas en 1960</a:t>
            </a:r>
            <a:endParaRPr/>
          </a:p>
          <a:p>
            <a:pPr>
              <a:lnSpc>
                <a:spcPct val="150000"/>
              </a:lnSpc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Otras muchas mujeres de las que no se habrán recogido su historia y méritos</a:t>
            </a:r>
            <a:endParaRPr/>
          </a:p>
        </p:txBody>
      </p:sp>
      <p:pic>
        <p:nvPicPr>
          <p:cNvPr descr="" id="265" name="Imagen 240"/>
          <p:cNvPicPr/>
          <p:nvPr/>
        </p:nvPicPr>
        <p:blipFill>
          <a:blip r:embed="rId1"/>
          <a:stretch>
            <a:fillRect/>
          </a:stretch>
        </p:blipFill>
        <p:spPr>
          <a:xfrm>
            <a:off x="4930920" y="1656000"/>
            <a:ext cx="2196360" cy="3023280"/>
          </a:xfrm>
          <a:prstGeom prst="rect">
            <a:avLst/>
          </a:prstGeom>
        </p:spPr>
      </p:pic>
      <p:pic>
        <p:nvPicPr>
          <p:cNvPr descr="" id="266" name="Imagen 241"/>
          <p:cNvPicPr/>
          <p:nvPr/>
        </p:nvPicPr>
        <p:blipFill>
          <a:blip r:embed="rId2"/>
          <a:stretch>
            <a:fillRect/>
          </a:stretch>
        </p:blipFill>
        <p:spPr>
          <a:xfrm>
            <a:off x="7272000" y="3744000"/>
            <a:ext cx="2303280" cy="3311280"/>
          </a:xfrm>
          <a:prstGeom prst="rect">
            <a:avLst/>
          </a:prstGeom>
        </p:spPr>
      </p:pic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504000" y="576000"/>
            <a:ext cx="8495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lang="es-ES" sz="2600">
                <a:solidFill>
                  <a:srgbClr val="000000"/>
                </a:solidFill>
                <a:latin typeface="Armalite Rifle"/>
                <a:ea typeface="Droid Sans Fallback"/>
              </a:rPr>
              <a:t>Gülnaz KarataS -(Bêrîtan-) y Zeynep Kinaci -zilan-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432000" y="1584000"/>
            <a:ext cx="4103280" cy="3599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 sz="1600">
                <a:solidFill>
                  <a:srgbClr val="000000"/>
                </a:solidFill>
                <a:latin typeface="Arial"/>
                <a:ea typeface="Droid Sans Fallback"/>
              </a:rPr>
              <a:t>Bêrîtan</a:t>
            </a: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 (Samuel 1971 - Hakkâri 1992)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Estudios de ciencias económicas (Estambul)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1990 se unió al PKK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Guerrilla del PKK en la montaña de Guti.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1992 Se tiró de un precipicio cuando iba a ser capturada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Película biográfica “Bêrîtan”</a:t>
            </a:r>
            <a:endParaRPr/>
          </a:p>
        </p:txBody>
      </p:sp>
      <p:sp>
        <p:nvSpPr>
          <p:cNvPr id="269" name="CustomShape 3"/>
          <p:cNvSpPr/>
          <p:nvPr/>
        </p:nvSpPr>
        <p:spPr>
          <a:xfrm>
            <a:off x="4824000" y="4248000"/>
            <a:ext cx="4895280" cy="287928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50000"/>
              </a:lnSpc>
            </a:pPr>
            <a:r>
              <a:rPr b="1" lang="es-ES" sz="1600">
                <a:solidFill>
                  <a:srgbClr val="000000"/>
                </a:solidFill>
                <a:latin typeface="Arial"/>
                <a:ea typeface="Times New Roman"/>
              </a:rPr>
              <a:t>Zilan</a:t>
            </a: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 (Malatya 1972- Dersim 1996)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Estudió turismo y psicología 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Entrenamiento en los campamentos del PKK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30 de junio de 1993 envuelta en explosivos entró en un desfile militar turco y se inmoló. 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Carta al PKK y a Öcalan  </a:t>
            </a:r>
            <a:r>
              <a:rPr i="1" lang="es-ES" sz="1600">
                <a:solidFill>
                  <a:srgbClr val="000000"/>
                </a:solidFill>
                <a:latin typeface="Arial"/>
                <a:ea typeface="Times New Roman"/>
              </a:rPr>
              <a:t>“la razón de mis actos es el amor por el ser humano y por la vida”.</a:t>
            </a:r>
            <a:endParaRPr/>
          </a:p>
        </p:txBody>
      </p:sp>
      <p:pic>
        <p:nvPicPr>
          <p:cNvPr descr="" id="270" name="Imagen 245"/>
          <p:cNvPicPr/>
          <p:nvPr/>
        </p:nvPicPr>
        <p:blipFill>
          <a:blip r:embed="rId1"/>
          <a:stretch>
            <a:fillRect/>
          </a:stretch>
        </p:blipFill>
        <p:spPr>
          <a:xfrm>
            <a:off x="1285920" y="4596120"/>
            <a:ext cx="2395080" cy="2183040"/>
          </a:xfrm>
          <a:prstGeom prst="rect">
            <a:avLst/>
          </a:prstGeom>
        </p:spPr>
      </p:pic>
      <p:pic>
        <p:nvPicPr>
          <p:cNvPr descr="" id="271" name="Imagen 246"/>
          <p:cNvPicPr/>
          <p:nvPr/>
        </p:nvPicPr>
        <p:blipFill>
          <a:blip r:embed="rId2"/>
          <a:stretch>
            <a:fillRect/>
          </a:stretch>
        </p:blipFill>
        <p:spPr>
          <a:xfrm>
            <a:off x="4865760" y="1482840"/>
            <a:ext cx="1727280" cy="2663280"/>
          </a:xfrm>
          <a:prstGeom prst="rect">
            <a:avLst/>
          </a:prstGeom>
        </p:spPr>
      </p:pic>
      <p:pic>
        <p:nvPicPr>
          <p:cNvPr descr="" id="272" name="Imagen 247"/>
          <p:cNvPicPr/>
          <p:nvPr/>
        </p:nvPicPr>
        <p:blipFill>
          <a:blip r:embed="rId3"/>
          <a:stretch>
            <a:fillRect/>
          </a:stretch>
        </p:blipFill>
        <p:spPr>
          <a:xfrm>
            <a:off x="6696000" y="1872000"/>
            <a:ext cx="2951280" cy="2138760"/>
          </a:xfrm>
          <a:prstGeom prst="rect">
            <a:avLst/>
          </a:prstGeom>
        </p:spPr>
      </p:pic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lang="es-ES" sz="4000">
                <a:solidFill>
                  <a:srgbClr val="000000"/>
                </a:solidFill>
                <a:latin typeface="Armalite Rifle"/>
                <a:ea typeface="Droid Sans Fallback"/>
              </a:rPr>
              <a:t>Leyla Qasim </a:t>
            </a:r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504000" y="1512000"/>
            <a:ext cx="5975280" cy="5543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es-ES" sz="1500">
                <a:solidFill>
                  <a:srgbClr val="000000"/>
                </a:solidFill>
                <a:latin typeface="Arial"/>
                <a:ea typeface="DejaVu Sans"/>
              </a:rPr>
              <a:t>Leyla Qasim </a:t>
            </a:r>
            <a:r>
              <a:rPr lang="es-ES" sz="150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Xaneqîn 1952 – Bagdad 1974)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Pobreza paupérrima Xanequîn -&gt; Irbil -&gt; Bagdad.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Faylee Kurds grupo secular nacionalista moderado actuaba en los barrios kurdos "Agd al-Akrad“.</a:t>
            </a:r>
            <a:endParaRPr/>
          </a:p>
          <a:p>
            <a:pPr>
              <a:lnSpc>
                <a:spcPct val="150000"/>
              </a:lnSpc>
            </a:pPr>
            <a:r>
              <a:rPr b="1" lang="es-ES" sz="1500">
                <a:solidFill>
                  <a:srgbClr val="000000"/>
                </a:solidFill>
                <a:latin typeface="Arial"/>
                <a:ea typeface="Droid Sans Fallback"/>
              </a:rPr>
              <a:t>1970</a:t>
            </a: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 se unió al KDP (Partido Democrático del Kurdistán)</a:t>
            </a:r>
            <a:endParaRPr/>
          </a:p>
          <a:p>
            <a:pPr>
              <a:lnSpc>
                <a:spcPct val="150000"/>
              </a:lnSpc>
            </a:pPr>
            <a:r>
              <a:rPr b="1" lang="es-ES" sz="1500">
                <a:solidFill>
                  <a:srgbClr val="000000"/>
                </a:solidFill>
                <a:latin typeface="Arial"/>
                <a:ea typeface="Droid Sans Fallback"/>
              </a:rPr>
              <a:t>1970 - 1974 </a:t>
            </a: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"edad de oro" del grupo Faylee Kurds hasta su expulsión de Iraq por el régimen de Baaz.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500">
                <a:solidFill>
                  <a:srgbClr val="000000"/>
                </a:solidFill>
                <a:latin typeface="Arial"/>
                <a:ea typeface="Droid Sans Fallback"/>
              </a:rPr>
              <a:t>1971</a:t>
            </a: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 estudios de Sociología en la Universidad de Bagdad.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500">
                <a:solidFill>
                  <a:srgbClr val="000000"/>
                </a:solidFill>
                <a:latin typeface="Arial"/>
                <a:ea typeface="Droid Sans Fallback"/>
              </a:rPr>
              <a:t>1972</a:t>
            </a: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 miembro del YQK (Unión de Estudiantes del Kurdistán).</a:t>
            </a:r>
            <a:endParaRPr/>
          </a:p>
          <a:p>
            <a:pPr>
              <a:lnSpc>
                <a:spcPct val="150000"/>
              </a:lnSpc>
            </a:pPr>
            <a:r>
              <a:rPr b="1" lang="es-ES" sz="1500">
                <a:solidFill>
                  <a:srgbClr val="000000"/>
                </a:solidFill>
                <a:latin typeface="Arial"/>
                <a:ea typeface="Droid Sans Fallback"/>
              </a:rPr>
              <a:t>28 de abril de 1974 </a:t>
            </a: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detenidos por un supuesto plan de secuestrar un avión.</a:t>
            </a:r>
            <a:endParaRPr/>
          </a:p>
          <a:p>
            <a:pPr>
              <a:lnSpc>
                <a:spcPct val="150000"/>
              </a:lnSpc>
            </a:pPr>
            <a:r>
              <a:rPr b="1" lang="es-ES" sz="1500">
                <a:solidFill>
                  <a:srgbClr val="000000"/>
                </a:solidFill>
                <a:latin typeface="Arial"/>
                <a:ea typeface="Droid Sans Fallback"/>
              </a:rPr>
              <a:t>13 de mayo de 1974 </a:t>
            </a:r>
            <a:r>
              <a:rPr lang="es-ES" sz="1500">
                <a:solidFill>
                  <a:srgbClr val="000000"/>
                </a:solidFill>
                <a:latin typeface="Arial"/>
                <a:ea typeface="Droid Sans Fallback"/>
              </a:rPr>
              <a:t>ejecutada </a:t>
            </a:r>
            <a:r>
              <a:rPr i="1" lang="es-ES" sz="1500">
                <a:solidFill>
                  <a:srgbClr val="000000"/>
                </a:solidFill>
                <a:latin typeface="Arial"/>
                <a:ea typeface="Droid Sans Fallback"/>
              </a:rPr>
              <a:t>"¡Mátame! Pero también deben saber que después de mi muerte miles de kurdos despertarán. Me siento orgullosa de sacrificar mi vida por la libertad del Kurdistán“.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descr="" id="275" name="Imagen 250"/>
          <p:cNvPicPr/>
          <p:nvPr/>
        </p:nvPicPr>
        <p:blipFill>
          <a:blip r:embed="rId1"/>
          <a:stretch>
            <a:fillRect/>
          </a:stretch>
        </p:blipFill>
        <p:spPr>
          <a:xfrm>
            <a:off x="6840000" y="4207680"/>
            <a:ext cx="2447280" cy="2951280"/>
          </a:xfrm>
          <a:prstGeom prst="rect">
            <a:avLst/>
          </a:prstGeom>
        </p:spPr>
      </p:pic>
      <p:pic>
        <p:nvPicPr>
          <p:cNvPr descr="" id="276" name="Imagen 251"/>
          <p:cNvPicPr/>
          <p:nvPr/>
        </p:nvPicPr>
        <p:blipFill>
          <a:blip r:embed="rId2"/>
          <a:stretch>
            <a:fillRect/>
          </a:stretch>
        </p:blipFill>
        <p:spPr>
          <a:xfrm>
            <a:off x="6912000" y="1080000"/>
            <a:ext cx="2375280" cy="3098520"/>
          </a:xfrm>
          <a:prstGeom prst="rect">
            <a:avLst/>
          </a:prstGeom>
        </p:spPr>
      </p:pic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lang="es-ES" sz="4000">
                <a:solidFill>
                  <a:srgbClr val="000000"/>
                </a:solidFill>
                <a:latin typeface="Armalite Rifle"/>
                <a:ea typeface="Droid Sans Fallback"/>
              </a:rPr>
              <a:t>Leyla Zana</a:t>
            </a:r>
            <a:endParaRPr/>
          </a:p>
        </p:txBody>
      </p:sp>
      <p:sp>
        <p:nvSpPr>
          <p:cNvPr id="278" name="CustomShape 2"/>
          <p:cNvSpPr/>
          <p:nvPr/>
        </p:nvSpPr>
        <p:spPr>
          <a:xfrm>
            <a:off x="504000" y="1440000"/>
            <a:ext cx="5039280" cy="5687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 sz="1600">
                <a:solidFill>
                  <a:srgbClr val="000000"/>
                </a:solidFill>
                <a:latin typeface="Arial"/>
                <a:ea typeface="Droid Sans Fallback"/>
              </a:rPr>
              <a:t>Leyla Zana </a:t>
            </a: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(Diyarbakir 1961)</a:t>
            </a:r>
            <a:endParaRPr/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Años 90' Fundación del periódico kurdo </a:t>
            </a:r>
            <a:r>
              <a:rPr i="1" lang="es-ES" sz="1600">
                <a:solidFill>
                  <a:srgbClr val="000000"/>
                </a:solidFill>
                <a:latin typeface="Arial"/>
                <a:ea typeface="Droid Sans Fallback"/>
              </a:rPr>
              <a:t>Yeni Ülke</a:t>
            </a:r>
            <a:endParaRPr/>
          </a:p>
          <a:p>
            <a:pPr>
              <a:lnSpc>
                <a:spcPct val="150000"/>
              </a:lnSpc>
            </a:pPr>
            <a:r>
              <a:rPr b="1" lang="es-ES" sz="1600">
                <a:solidFill>
                  <a:srgbClr val="000000"/>
                </a:solidFill>
                <a:latin typeface="Arial"/>
                <a:ea typeface="Droid Sans Fallback"/>
              </a:rPr>
              <a:t>1991</a:t>
            </a: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 primera diputada kurda en el Parlamento turco por el DEHAP &lt;Discurso en kurdo&gt;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600">
                <a:solidFill>
                  <a:srgbClr val="000000"/>
                </a:solidFill>
                <a:latin typeface="Arial"/>
                <a:ea typeface="Droid Sans Fallback"/>
              </a:rPr>
              <a:t>1994</a:t>
            </a: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 – 2004 en prisión (condenada a 15 años)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600">
                <a:solidFill>
                  <a:srgbClr val="000000"/>
                </a:solidFill>
                <a:latin typeface="Arial"/>
                <a:ea typeface="Droid Sans Fallback"/>
              </a:rPr>
              <a:t>1994</a:t>
            </a: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 premio Rafto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600">
                <a:solidFill>
                  <a:srgbClr val="000000"/>
                </a:solidFill>
                <a:latin typeface="Arial"/>
                <a:ea typeface="Droid Sans Fallback"/>
              </a:rPr>
              <a:t>1995</a:t>
            </a: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 premio Sajarov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Bruno Kreisky Award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Ha publicado "Escritos</a:t>
            </a:r>
            <a:r>
              <a:rPr i="1" lang="es-ES" sz="1600">
                <a:solidFill>
                  <a:srgbClr val="000000"/>
                </a:solidFill>
                <a:latin typeface="Arial"/>
                <a:ea typeface="Droid Sans Fallback"/>
              </a:rPr>
              <a:t> desde la Cárcel”</a:t>
            </a:r>
            <a:endParaRPr/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Continuó luchando contra las cárceles, los asesinatos extrajudiciales y las detenciones sin juicios. Por la lengua y la cultura kurdas.</a:t>
            </a:r>
            <a:endParaRPr/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0000"/>
                </a:solidFill>
                <a:latin typeface="Arial"/>
                <a:ea typeface="Droid Sans Fallback"/>
              </a:rPr>
              <a:t>En junio de 2011 fue reelegida al Parlamento turco.</a:t>
            </a:r>
            <a:endParaRPr/>
          </a:p>
        </p:txBody>
      </p:sp>
      <p:pic>
        <p:nvPicPr>
          <p:cNvPr descr="" id="279" name="Imagen 254"/>
          <p:cNvPicPr/>
          <p:nvPr/>
        </p:nvPicPr>
        <p:blipFill>
          <a:blip r:embed="rId1"/>
          <a:stretch>
            <a:fillRect/>
          </a:stretch>
        </p:blipFill>
        <p:spPr>
          <a:xfrm>
            <a:off x="5760000" y="4680000"/>
            <a:ext cx="3815280" cy="2447280"/>
          </a:xfrm>
          <a:prstGeom prst="rect">
            <a:avLst/>
          </a:prstGeom>
        </p:spPr>
      </p:pic>
      <p:pic>
        <p:nvPicPr>
          <p:cNvPr descr="" id="280" name="Imagen 255"/>
          <p:cNvPicPr/>
          <p:nvPr/>
        </p:nvPicPr>
        <p:blipFill>
          <a:blip r:embed="rId2"/>
          <a:stretch>
            <a:fillRect/>
          </a:stretch>
        </p:blipFill>
        <p:spPr>
          <a:xfrm>
            <a:off x="5544000" y="1508760"/>
            <a:ext cx="4103280" cy="3026520"/>
          </a:xfrm>
          <a:prstGeom prst="rect">
            <a:avLst/>
          </a:prstGeom>
        </p:spPr>
      </p:pic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504000" y="576000"/>
            <a:ext cx="863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lang="es-ES" sz="2800">
                <a:solidFill>
                  <a:srgbClr val="000000"/>
                </a:solidFill>
                <a:latin typeface="Armalite Rifle"/>
                <a:ea typeface="Droid Sans Fallback"/>
              </a:rPr>
              <a:t>Sakine Cansiz, Fidan Dögan y Leyla Söylemez</a:t>
            </a:r>
            <a:endParaRPr/>
          </a:p>
        </p:txBody>
      </p:sp>
      <p:sp>
        <p:nvSpPr>
          <p:cNvPr id="282" name="CustomShape 2"/>
          <p:cNvSpPr/>
          <p:nvPr/>
        </p:nvSpPr>
        <p:spPr>
          <a:xfrm>
            <a:off x="541080" y="1728000"/>
            <a:ext cx="4426200" cy="503604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Times New Roman"/>
              </a:rPr>
              <a:t>Sakine Cansiz</a:t>
            </a:r>
            <a:r>
              <a:rPr lang="es-ES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(Tunceli 1958 – París 2013)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600">
                <a:solidFill>
                  <a:srgbClr val="000000"/>
                </a:solidFill>
                <a:latin typeface="Arial"/>
                <a:ea typeface="Times New Roman"/>
              </a:rPr>
              <a:t>1978</a:t>
            </a: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 se unió a Abdula Öcalan  co-fundadora del PKK.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600">
                <a:solidFill>
                  <a:srgbClr val="000000"/>
                </a:solidFill>
                <a:latin typeface="Arial"/>
                <a:ea typeface="Times New Roman"/>
              </a:rPr>
              <a:t>1982</a:t>
            </a: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 encarcelada 12 años.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600">
                <a:solidFill>
                  <a:srgbClr val="000000"/>
                </a:solidFill>
                <a:latin typeface="Arial"/>
                <a:ea typeface="Times New Roman"/>
              </a:rPr>
              <a:t>Años 90</a:t>
            </a: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' responsable del PKK en Francia y Alemania.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1600">
                <a:solidFill>
                  <a:srgbClr val="000000"/>
                </a:solidFill>
                <a:latin typeface="Arial"/>
                <a:ea typeface="Times New Roman"/>
              </a:rPr>
              <a:t>1995</a:t>
            </a: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 participa en el Congreso de las Mujeres Libres. 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es-ES" sz="1600">
                <a:solidFill>
                  <a:srgbClr val="000000"/>
                </a:solidFill>
                <a:latin typeface="Arial"/>
                <a:ea typeface="Times New Roman"/>
              </a:rPr>
              <a:t>9 de enero del 2013 </a:t>
            </a:r>
            <a:r>
              <a:rPr lang="es-ES" sz="1600">
                <a:solidFill>
                  <a:srgbClr val="000000"/>
                </a:solidFill>
                <a:latin typeface="Arial"/>
                <a:ea typeface="Times New Roman"/>
              </a:rPr>
              <a:t>Asesinadas en el Centro de Información de Kurdistán en París.</a:t>
            </a:r>
            <a:endParaRPr/>
          </a:p>
        </p:txBody>
      </p:sp>
      <p:sp>
        <p:nvSpPr>
          <p:cNvPr id="283" name="CustomShape 3"/>
          <p:cNvSpPr/>
          <p:nvPr/>
        </p:nvSpPr>
        <p:spPr>
          <a:xfrm>
            <a:off x="5146920" y="1728000"/>
            <a:ext cx="4500360" cy="195840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Times New Roman"/>
              </a:rPr>
              <a:t>Fidan Dögan </a:t>
            </a:r>
            <a:r>
              <a:rPr lang="es-ES">
                <a:solidFill>
                  <a:srgbClr val="000000"/>
                </a:solidFill>
                <a:latin typeface="Arial"/>
                <a:ea typeface="Times New Roman"/>
              </a:rPr>
              <a:t>(Elbistan 1980 – París 2013) 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Times New Roman"/>
              </a:rPr>
              <a:t>Emigró a Estrasburgo con su familia.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Times New Roman"/>
              </a:rPr>
              <a:t>Representaba al Congreso Nacional Kurdo en Francia y Bruselas.</a:t>
            </a:r>
            <a:endParaRPr/>
          </a:p>
        </p:txBody>
      </p:sp>
      <p:pic>
        <p:nvPicPr>
          <p:cNvPr descr="" id="284" name="Imagen 259"/>
          <p:cNvPicPr/>
          <p:nvPr/>
        </p:nvPicPr>
        <p:blipFill>
          <a:blip r:embed="rId1"/>
          <a:stretch>
            <a:fillRect/>
          </a:stretch>
        </p:blipFill>
        <p:spPr>
          <a:xfrm>
            <a:off x="5688000" y="5112000"/>
            <a:ext cx="3311280" cy="1943280"/>
          </a:xfrm>
          <a:prstGeom prst="rect">
            <a:avLst/>
          </a:prstGeom>
        </p:spPr>
      </p:pic>
      <p:sp>
        <p:nvSpPr>
          <p:cNvPr id="285" name="CustomShape 4"/>
          <p:cNvSpPr/>
          <p:nvPr/>
        </p:nvSpPr>
        <p:spPr>
          <a:xfrm>
            <a:off x="5221080" y="3665520"/>
            <a:ext cx="4426200" cy="20217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Leyla Söylemez </a:t>
            </a: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(?¿1981 – París 2013)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1993 exilio a Alemania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Asociaciones kurdas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endParaRPr/>
          </a:p>
        </p:txBody>
      </p:sp>
      <p:sp>
        <p:nvSpPr>
          <p:cNvPr id="286" name="Line 5"/>
          <p:cNvSpPr/>
          <p:nvPr/>
        </p:nvSpPr>
        <p:spPr>
          <a:xfrm>
            <a:off x="5040000" y="1576080"/>
            <a:ext cx="60840" cy="43718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lang="es-ES" sz="3200">
                <a:solidFill>
                  <a:srgbClr val="000000"/>
                </a:solidFill>
                <a:latin typeface="Armalite Rifle"/>
                <a:ea typeface="Droid Sans Fallback"/>
              </a:rPr>
              <a:t>Sheid Arin y Kader Ortakaya</a:t>
            </a:r>
            <a:endParaRPr/>
          </a:p>
        </p:txBody>
      </p:sp>
      <p:sp>
        <p:nvSpPr>
          <p:cNvPr id="288" name="CustomShape 2"/>
          <p:cNvSpPr/>
          <p:nvPr/>
        </p:nvSpPr>
        <p:spPr>
          <a:xfrm>
            <a:off x="504000" y="1614600"/>
            <a:ext cx="4426200" cy="27766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Sheid Arin –</a:t>
            </a: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 Mártir de apenas veinte años, el 5 de octubre de 2014 decidió inmolarse dinamitando la carga explosiva que llevaba encima cuando estaba siendo rodeada por el ISIS, acabando con la vida de veinte miembros del Estado Islámico y destruyendo un vehículo de estos.</a:t>
            </a:r>
            <a:endParaRPr/>
          </a:p>
        </p:txBody>
      </p:sp>
      <p:sp>
        <p:nvSpPr>
          <p:cNvPr id="289" name="CustomShape 3"/>
          <p:cNvSpPr/>
          <p:nvPr/>
        </p:nvSpPr>
        <p:spPr>
          <a:xfrm>
            <a:off x="5274720" y="1707480"/>
            <a:ext cx="4426200" cy="259128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Kader Ortakaya </a:t>
            </a: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- de 28 años asesinada por el ejército turco el 6 de noviembre de 2014 mientras participaba en la cadena humana organizada para defender Kobanê, a todo lo largo de la frontera de Suruc-Kobanê. </a:t>
            </a:r>
            <a:endParaRPr/>
          </a:p>
        </p:txBody>
      </p:sp>
      <p:pic>
        <p:nvPicPr>
          <p:cNvPr descr="" id="290" name="Imagen 264"/>
          <p:cNvPicPr/>
          <p:nvPr/>
        </p:nvPicPr>
        <p:blipFill>
          <a:blip r:embed="rId1"/>
          <a:stretch>
            <a:fillRect/>
          </a:stretch>
        </p:blipFill>
        <p:spPr>
          <a:xfrm>
            <a:off x="5400000" y="4248000"/>
            <a:ext cx="4175280" cy="2810520"/>
          </a:xfrm>
          <a:prstGeom prst="rect">
            <a:avLst/>
          </a:prstGeom>
        </p:spPr>
      </p:pic>
      <p:pic>
        <p:nvPicPr>
          <p:cNvPr descr="" id="291" name="Imagen 265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4536000"/>
            <a:ext cx="3959280" cy="2522520"/>
          </a:xfrm>
          <a:prstGeom prst="rect">
            <a:avLst/>
          </a:prstGeom>
        </p:spPr>
      </p:pic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363960" y="567000"/>
            <a:ext cx="7271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lang="es-ES" sz="2400">
                <a:solidFill>
                  <a:srgbClr val="000000"/>
                </a:solidFill>
                <a:latin typeface="Armalite Rifle"/>
                <a:ea typeface="Droid Sans Fallback"/>
              </a:rPr>
              <a:t>TRATAMIENTO DE LOS mcm OCCIDENTALES</a:t>
            </a:r>
            <a:endParaRPr/>
          </a:p>
        </p:txBody>
      </p:sp>
      <p:sp>
        <p:nvSpPr>
          <p:cNvPr id="293" name="CustomShape 2"/>
          <p:cNvSpPr/>
          <p:nvPr/>
        </p:nvSpPr>
        <p:spPr>
          <a:xfrm>
            <a:off x="504000" y="1584000"/>
            <a:ext cx="4426200" cy="5471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Desconocimiento del conflicto.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Impresiones superficiales y banalización.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Exposición patriarcal.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Estereotipos.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Sensacionalismo.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Sexismo.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Anecdotario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 algn="ctr">
              <a:lnSpc>
                <a:spcPct val="100000"/>
              </a:lnSpc>
            </a:pPr>
            <a:r>
              <a:rPr i="1" lang="es-ES" sz="2600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i="1" lang="es-ES" sz="2600">
                <a:solidFill>
                  <a:srgbClr val="000000"/>
                </a:solidFill>
                <a:latin typeface="Arial"/>
                <a:ea typeface="DejaVu Sans"/>
              </a:rPr>
              <a:t>El mundo entero habla de nosotras, las mujeres kurdas” 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por Zilan Dylar</a:t>
            </a:r>
            <a:endParaRPr/>
          </a:p>
        </p:txBody>
      </p:sp>
      <p:pic>
        <p:nvPicPr>
          <p:cNvPr descr="" id="294" name="Imagen 268"/>
          <p:cNvPicPr/>
          <p:nvPr/>
        </p:nvPicPr>
        <p:blipFill>
          <a:blip r:embed="rId1"/>
          <a:stretch>
            <a:fillRect/>
          </a:stretch>
        </p:blipFill>
        <p:spPr>
          <a:xfrm>
            <a:off x="4996440" y="3956760"/>
            <a:ext cx="4578840" cy="3098520"/>
          </a:xfrm>
          <a:prstGeom prst="rect">
            <a:avLst/>
          </a:prstGeom>
        </p:spPr>
      </p:pic>
      <p:pic>
        <p:nvPicPr>
          <p:cNvPr descr="" id="295" name="Imagen 269"/>
          <p:cNvPicPr/>
          <p:nvPr/>
        </p:nvPicPr>
        <p:blipFill>
          <a:blip r:embed="rId2"/>
          <a:stretch>
            <a:fillRect/>
          </a:stretch>
        </p:blipFill>
        <p:spPr>
          <a:xfrm>
            <a:off x="7344000" y="1220760"/>
            <a:ext cx="2303280" cy="3026520"/>
          </a:xfrm>
          <a:prstGeom prst="rect">
            <a:avLst/>
          </a:prstGeom>
        </p:spPr>
      </p:pic>
    </p:spTree>
  </p:cSld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600">
                <a:solidFill>
                  <a:srgbClr val="000000"/>
                </a:solidFill>
                <a:latin typeface="Armalite Rifle"/>
                <a:ea typeface="DejaVu Sans"/>
              </a:rPr>
              <a:t>HISTORIA</a:t>
            </a:r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504000" y="1563480"/>
            <a:ext cx="4823280" cy="549180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* Primeras organizaciones autónomas de mujeres 1987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* Formación militar del PKK 1984, 1% de guerrilleras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* Las mujeres como co-protagonistas de las luchas del  “</a:t>
            </a:r>
            <a:r>
              <a:rPr lang="es-ES" sz="2000">
                <a:solidFill>
                  <a:srgbClr val="000000"/>
                </a:solidFill>
                <a:latin typeface="Arial"/>
                <a:ea typeface="Calibri"/>
              </a:rPr>
              <a:t>Serhildan” en los años 90'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Calibri"/>
              </a:rPr>
              <a:t>* Aumento de guerrilleras en las filas del PKK entre un 15% y 20% en 1991.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Calibri"/>
              </a:rPr>
              <a:t>* 20 mártires en las revueltas de “Serhildan” </a:t>
            </a:r>
            <a:endParaRPr/>
          </a:p>
        </p:txBody>
      </p:sp>
      <p:pic>
        <p:nvPicPr>
          <p:cNvPr descr="" id="222" name="Imagen 198"/>
          <p:cNvPicPr/>
          <p:nvPr/>
        </p:nvPicPr>
        <p:blipFill>
          <a:blip r:embed="rId1"/>
          <a:stretch>
            <a:fillRect/>
          </a:stretch>
        </p:blipFill>
        <p:spPr>
          <a:xfrm>
            <a:off x="5832000" y="1563480"/>
            <a:ext cx="3743280" cy="2827800"/>
          </a:xfrm>
          <a:prstGeom prst="rect">
            <a:avLst/>
          </a:prstGeom>
        </p:spPr>
      </p:pic>
      <p:pic>
        <p:nvPicPr>
          <p:cNvPr descr="" id="223" name="Imagen 199"/>
          <p:cNvPicPr/>
          <p:nvPr/>
        </p:nvPicPr>
        <p:blipFill>
          <a:blip r:embed="rId2"/>
          <a:stretch>
            <a:fillRect/>
          </a:stretch>
        </p:blipFill>
        <p:spPr>
          <a:xfrm>
            <a:off x="5832000" y="4752000"/>
            <a:ext cx="3795480" cy="245016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504000" y="565560"/>
            <a:ext cx="7199280" cy="74052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2600">
                <a:solidFill>
                  <a:srgbClr val="000000"/>
                </a:solidFill>
                <a:latin typeface="Armalite Rifle"/>
                <a:ea typeface="DejaVu Sans"/>
              </a:rPr>
              <a:t>Liberando la vida: la revolución de las mujeres</a:t>
            </a:r>
            <a:endParaRPr/>
          </a:p>
        </p:txBody>
      </p:sp>
      <p:sp>
        <p:nvSpPr>
          <p:cNvPr id="297" name="CustomShape 2"/>
          <p:cNvSpPr/>
          <p:nvPr/>
        </p:nvSpPr>
        <p:spPr>
          <a:xfrm>
            <a:off x="504000" y="2016000"/>
            <a:ext cx="4426200" cy="2087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Abdulla Öcalan – 2013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La cultura milenaria del patriarcado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Los 3 niveles del poder</a:t>
            </a:r>
            <a:endParaRPr/>
          </a:p>
        </p:txBody>
      </p:sp>
      <p:sp>
        <p:nvSpPr>
          <p:cNvPr id="298" name="CustomShape 3"/>
          <p:cNvSpPr/>
          <p:nvPr/>
        </p:nvSpPr>
        <p:spPr>
          <a:xfrm>
            <a:off x="2376000" y="4680000"/>
            <a:ext cx="442620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s-ES" sz="2600">
                <a:solidFill>
                  <a:srgbClr val="000000"/>
                </a:solidFill>
                <a:latin typeface="Arial"/>
                <a:ea typeface="DejaVu Sans"/>
              </a:rPr>
              <a:t>La era neolítica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Sociedades matrifocales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Socialismo primitivo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El declive</a:t>
            </a:r>
            <a:endParaRPr/>
          </a:p>
        </p:txBody>
      </p:sp>
      <p:pic>
        <p:nvPicPr>
          <p:cNvPr descr="" id="299" name="Imagen 273"/>
          <p:cNvPicPr/>
          <p:nvPr/>
        </p:nvPicPr>
        <p:blipFill>
          <a:blip r:embed="rId1"/>
          <a:stretch>
            <a:fillRect/>
          </a:stretch>
        </p:blipFill>
        <p:spPr>
          <a:xfrm>
            <a:off x="7056000" y="4608000"/>
            <a:ext cx="2067840" cy="2090520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5149080" y="2012760"/>
            <a:ext cx="4426200" cy="2090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es-ES" sz="2600">
                <a:solidFill>
                  <a:srgbClr val="000000"/>
                </a:solidFill>
                <a:latin typeface="Arial"/>
                <a:ea typeface="DejaVu Sans"/>
              </a:rPr>
              <a:t>La primera ruptura sexual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El desarrollo de la autoridad y la jerarquización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La mitología y el hombre gobernante</a:t>
            </a:r>
            <a:endParaRPr/>
          </a:p>
        </p:txBody>
      </p:sp>
      <p:pic>
        <p:nvPicPr>
          <p:cNvPr descr="" id="301" name="Imagen 275"/>
          <p:cNvPicPr/>
          <p:nvPr/>
        </p:nvPicPr>
        <p:blipFill>
          <a:blip r:embed="rId2"/>
          <a:stretch>
            <a:fillRect/>
          </a:stretch>
        </p:blipFill>
        <p:spPr>
          <a:xfrm>
            <a:off x="557280" y="4320000"/>
            <a:ext cx="1674000" cy="2499840"/>
          </a:xfrm>
          <a:prstGeom prst="rect">
            <a:avLst/>
          </a:prstGeom>
        </p:spPr>
      </p:pic>
    </p:spTree>
  </p:cSld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69080" y="1800000"/>
            <a:ext cx="4138200" cy="2447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es-ES" sz="2400">
                <a:solidFill>
                  <a:srgbClr val="000000"/>
                </a:solidFill>
                <a:latin typeface="Arial"/>
                <a:ea typeface="DejaVu Sans"/>
              </a:rPr>
              <a:t>Cómo se enraizó la autoridad patriarcal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400">
                <a:solidFill>
                  <a:srgbClr val="000000"/>
                </a:solidFill>
                <a:latin typeface="Arial"/>
                <a:ea typeface="DejaVu Sans"/>
              </a:rPr>
              <a:t>Hacía el Estado jerárquico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400">
                <a:solidFill>
                  <a:srgbClr val="000000"/>
                </a:solidFill>
                <a:latin typeface="Arial"/>
                <a:ea typeface="DejaVu Sans"/>
              </a:rPr>
              <a:t>La cultura de la acumulación de excedente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400">
                <a:solidFill>
                  <a:srgbClr val="000000"/>
                </a:solidFill>
                <a:latin typeface="Arial"/>
                <a:ea typeface="DejaVu Sans"/>
              </a:rPr>
              <a:t>La persecución de la mujer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4968000" y="1784880"/>
            <a:ext cx="4670640" cy="275040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es-ES" sz="2000">
                <a:solidFill>
                  <a:srgbClr val="000000"/>
                </a:solidFill>
                <a:latin typeface="Arial"/>
                <a:ea typeface="DejaVu Sans"/>
              </a:rPr>
              <a:t>Toda esclavitud se basa en la conversión de la mujer en ama de casa</a:t>
            </a: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 discriminación de género que lleva a la esclavitud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 manipulación del anciano poderoso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 cultura de la guerra y la violencia</a:t>
            </a:r>
            <a:endParaRPr/>
          </a:p>
        </p:txBody>
      </p:sp>
      <p:sp>
        <p:nvSpPr>
          <p:cNvPr id="304" name="CustomShape 3"/>
          <p:cNvSpPr/>
          <p:nvPr/>
        </p:nvSpPr>
        <p:spPr>
          <a:xfrm>
            <a:off x="504000" y="481680"/>
            <a:ext cx="7199280" cy="908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200">
                <a:solidFill>
                  <a:srgbClr val="000000"/>
                </a:solidFill>
                <a:latin typeface="Armalite Rifle"/>
                <a:ea typeface="DejaVu Sans"/>
              </a:rPr>
              <a:t>El Estado jerárquico y la esclavitud</a:t>
            </a:r>
            <a:endParaRPr/>
          </a:p>
        </p:txBody>
      </p:sp>
      <p:pic>
        <p:nvPicPr>
          <p:cNvPr descr="" id="305" name="Imagen 279"/>
          <p:cNvPicPr/>
          <p:nvPr/>
        </p:nvPicPr>
        <p:blipFill>
          <a:blip r:embed="rId1"/>
          <a:stretch>
            <a:fillRect/>
          </a:stretch>
        </p:blipFill>
        <p:spPr>
          <a:xfrm>
            <a:off x="576000" y="4536000"/>
            <a:ext cx="3815280" cy="2519280"/>
          </a:xfrm>
          <a:prstGeom prst="rect">
            <a:avLst/>
          </a:prstGeom>
        </p:spPr>
      </p:pic>
      <p:sp>
        <p:nvSpPr>
          <p:cNvPr id="306" name="CustomShape 4"/>
          <p:cNvSpPr/>
          <p:nvPr/>
        </p:nvSpPr>
        <p:spPr>
          <a:xfrm>
            <a:off x="4896000" y="4824000"/>
            <a:ext cx="4247280" cy="2303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es-ES" sz="2000">
                <a:solidFill>
                  <a:srgbClr val="000000"/>
                </a:solidFill>
                <a:latin typeface="Arial"/>
                <a:ea typeface="DejaVu Sans"/>
              </a:rPr>
              <a:t>La segunda ruptura sexual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Las religiones monoteístas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Reservadas al ámbito privado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 Mujer como ser “creado”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 mujer como objeto de interés sexual</a:t>
            </a:r>
            <a:endParaRPr/>
          </a:p>
        </p:txBody>
      </p:sp>
    </p:spTree>
  </p:cSld>
  <p:timing>
    <p:tnLst>
      <p:par>
        <p:cTn dur="indefinite" id="41" nodeType="tmRoot" restart="never">
          <p:childTnLst>
            <p:seq>
              <p:cTn id="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600">
                <a:solidFill>
                  <a:srgbClr val="000000"/>
                </a:solidFill>
                <a:latin typeface="Armalite Rifle"/>
                <a:ea typeface="DejaVu Sans"/>
              </a:rPr>
              <a:t>Familia, Dinastía y Estado</a:t>
            </a:r>
            <a:endParaRPr/>
          </a:p>
        </p:txBody>
      </p:sp>
      <p:sp>
        <p:nvSpPr>
          <p:cNvPr id="308" name="CustomShape 2"/>
          <p:cNvSpPr/>
          <p:nvPr/>
        </p:nvSpPr>
        <p:spPr>
          <a:xfrm>
            <a:off x="504000" y="1800000"/>
            <a:ext cx="4426200" cy="5183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La ideología dinástica.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Fenómeno de colonización más antiguo.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La familia, el pequeño Estado de cada hombre.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La mujer como fuente de beneficio gratuito.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El matrimonio como mecanismo de esclavización.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La transformación de la familia.</a:t>
            </a:r>
            <a:endParaRPr/>
          </a:p>
        </p:txBody>
      </p:sp>
      <p:pic>
        <p:nvPicPr>
          <p:cNvPr descr="" id="309" name="Imagen 283"/>
          <p:cNvPicPr/>
          <p:nvPr/>
        </p:nvPicPr>
        <p:blipFill>
          <a:blip r:embed="rId1"/>
          <a:stretch>
            <a:fillRect/>
          </a:stretch>
        </p:blipFill>
        <p:spPr>
          <a:xfrm>
            <a:off x="5152320" y="2455200"/>
            <a:ext cx="4426200" cy="3072960"/>
          </a:xfrm>
          <a:prstGeom prst="rect">
            <a:avLst/>
          </a:prstGeom>
        </p:spPr>
      </p:pic>
    </p:spTree>
  </p:cSld>
  <p:timing>
    <p:tnLst>
      <p:par>
        <p:cTn dur="indefinite" id="43" nodeType="tmRoot" restart="never">
          <p:childTnLst>
            <p:seq>
              <p:cTn id="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504000" y="538200"/>
            <a:ext cx="7199280" cy="7952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malite Rifle"/>
                <a:ea typeface="DejaVu Sans"/>
              </a:rPr>
              <a:t>Capitalismo, Economía y la 3º ruptura sexual</a:t>
            </a:r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504000" y="1656000"/>
            <a:ext cx="4426200" cy="3386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es-ES" sz="2600">
                <a:solidFill>
                  <a:srgbClr val="000000"/>
                </a:solidFill>
                <a:latin typeface="Arial"/>
                <a:ea typeface="DejaVu Sans"/>
              </a:rPr>
              <a:t>El capitalismo y la economía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6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Capitalismo y el Estado-Nación son el monopolio del macho tiránico y explotador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Monopolio del pensamiento (religión, género y ciencia positivista)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Eliminación de la cultura de la mujer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 mujer como la base de la economía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Explotación de la mujer</a:t>
            </a:r>
            <a:endParaRPr/>
          </a:p>
        </p:txBody>
      </p:sp>
      <p:pic>
        <p:nvPicPr>
          <p:cNvPr descr="" id="312" name="Imagen 286"/>
          <p:cNvPicPr/>
          <p:nvPr/>
        </p:nvPicPr>
        <p:blipFill>
          <a:blip r:embed="rId1"/>
          <a:stretch>
            <a:fillRect/>
          </a:stretch>
        </p:blipFill>
        <p:spPr>
          <a:xfrm>
            <a:off x="613080" y="5319720"/>
            <a:ext cx="4426200" cy="1735560"/>
          </a:xfrm>
          <a:prstGeom prst="rect">
            <a:avLst/>
          </a:prstGeom>
        </p:spPr>
      </p:pic>
      <p:pic>
        <p:nvPicPr>
          <p:cNvPr descr="" id="313" name="Imagen 287"/>
          <p:cNvPicPr/>
          <p:nvPr/>
        </p:nvPicPr>
        <p:blipFill>
          <a:blip r:embed="rId2"/>
          <a:stretch>
            <a:fillRect/>
          </a:stretch>
        </p:blipFill>
        <p:spPr>
          <a:xfrm>
            <a:off x="5878800" y="4968000"/>
            <a:ext cx="3120480" cy="2090520"/>
          </a:xfrm>
          <a:prstGeom prst="rect">
            <a:avLst/>
          </a:prstGeom>
        </p:spPr>
      </p:pic>
      <p:sp>
        <p:nvSpPr>
          <p:cNvPr id="314" name="CustomShape 3"/>
          <p:cNvSpPr/>
          <p:nvPr/>
        </p:nvSpPr>
        <p:spPr>
          <a:xfrm>
            <a:off x="5184000" y="1800000"/>
            <a:ext cx="4426200" cy="3023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Matar al macho dominante: la institución de la tercera ruptura sexual importante contra el macho dominante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Privilegios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La violación como herramienta de sumisión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Matar al hombre dominante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Identidades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Un camino propio</a:t>
            </a:r>
            <a:endParaRPr/>
          </a:p>
        </p:txBody>
      </p:sp>
    </p:spTree>
  </p:cSld>
  <p:timing>
    <p:tnLst>
      <p:par>
        <p:cTn dur="indefinite" id="45" nodeType="tmRoot" restart="never">
          <p:childTnLst>
            <p:seq>
              <p:cTn id="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04000" y="576000"/>
            <a:ext cx="8567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lang="es-ES" sz="3200">
                <a:solidFill>
                  <a:srgbClr val="000000"/>
                </a:solidFill>
                <a:latin typeface="Armalite Rifle"/>
                <a:ea typeface="Droid Sans Fallback"/>
              </a:rPr>
              <a:t>Jineolojî: la ciencia de las mujeres</a:t>
            </a:r>
            <a:endParaRPr/>
          </a:p>
        </p:txBody>
      </p:sp>
      <p:sp>
        <p:nvSpPr>
          <p:cNvPr id="316" name="CustomShape 2"/>
          <p:cNvSpPr/>
          <p:nvPr/>
        </p:nvSpPr>
        <p:spPr>
          <a:xfrm>
            <a:off x="504000" y="1512000"/>
            <a:ext cx="4426200" cy="5615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Jineolojî y la Sociología de la Libertad por Abdulla Öcalan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 distinción entre “sujeto” y “objeto” en las ciencias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Las diferencias biológicas como base de identidades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La necesidad de revisión del conocimiento desde discusiones libres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es-ES" sz="2000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i="1" lang="es-ES" sz="2000">
                <a:solidFill>
                  <a:srgbClr val="000000"/>
                </a:solidFill>
                <a:latin typeface="Arial"/>
                <a:ea typeface="DejaVu Sans"/>
              </a:rPr>
              <a:t>¿Por qué Jineoloji?”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Por Gönül Kaya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es-ES" sz="2000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i="1" lang="es-ES" sz="2000">
                <a:solidFill>
                  <a:srgbClr val="000000"/>
                </a:solidFill>
                <a:latin typeface="Arial"/>
                <a:ea typeface="DejaVu Sans"/>
              </a:rPr>
              <a:t>El grado de transformación posible de la sociedad están determinado por el grado de transformación que consigan las mujeres”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Por Abdulla Öcalan</a:t>
            </a:r>
            <a:endParaRPr/>
          </a:p>
        </p:txBody>
      </p:sp>
      <p:pic>
        <p:nvPicPr>
          <p:cNvPr descr="" id="317" name="Imagen 291"/>
          <p:cNvPicPr/>
          <p:nvPr/>
        </p:nvPicPr>
        <p:blipFill>
          <a:blip r:embed="rId1"/>
          <a:stretch>
            <a:fillRect/>
          </a:stretch>
        </p:blipFill>
        <p:spPr>
          <a:xfrm>
            <a:off x="5731920" y="1799640"/>
            <a:ext cx="3915360" cy="2591640"/>
          </a:xfrm>
          <a:prstGeom prst="rect">
            <a:avLst/>
          </a:prstGeom>
        </p:spPr>
      </p:pic>
      <p:pic>
        <p:nvPicPr>
          <p:cNvPr descr="" id="318" name="Imagen 292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0" y="4536000"/>
            <a:ext cx="4570560" cy="2591280"/>
          </a:xfrm>
          <a:prstGeom prst="rect">
            <a:avLst/>
          </a:prstGeom>
        </p:spPr>
      </p:pic>
    </p:spTree>
  </p:cSld>
  <p:timing>
    <p:tnLst>
      <p:par>
        <p:cTn dur="indefinite" id="47" nodeType="tmRoot" restart="never">
          <p:childTnLst>
            <p:seq>
              <p:cTn id="4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Armalite Rifle"/>
                <a:ea typeface="DejaVu Sans"/>
              </a:rPr>
              <a:t>¡¡¡GRACIAS!!!</a:t>
            </a:r>
            <a:endParaRPr/>
          </a:p>
        </p:txBody>
      </p:sp>
      <p:pic>
        <p:nvPicPr>
          <p:cNvPr descr="" id="320" name="Imagen 294"/>
          <p:cNvPicPr/>
          <p:nvPr/>
        </p:nvPicPr>
        <p:blipFill>
          <a:blip r:embed="rId1"/>
          <a:stretch>
            <a:fillRect/>
          </a:stretch>
        </p:blipFill>
        <p:spPr>
          <a:xfrm>
            <a:off x="1152000" y="1728000"/>
            <a:ext cx="7703640" cy="5255640"/>
          </a:xfrm>
          <a:prstGeom prst="rect">
            <a:avLst/>
          </a:prstGeom>
        </p:spPr>
      </p:pic>
    </p:spTree>
  </p:cSld>
  <p:timing>
    <p:tnLst>
      <p:par>
        <p:cTn dur="indefinite" id="49" nodeType="tmRoot" restart="never">
          <p:childTnLst>
            <p:seq>
              <p:cTn id="5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16000" y="576000"/>
            <a:ext cx="8927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malite Rifle"/>
                <a:ea typeface="DejaVu Sans"/>
              </a:rPr>
              <a:t>Por qué sucedió la participación femenina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397080" y="1684080"/>
            <a:ext cx="4426200" cy="34142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 sz="2800" u="sng">
                <a:solidFill>
                  <a:srgbClr val="000000"/>
                </a:solidFill>
                <a:latin typeface="Arial"/>
                <a:ea typeface="Droid Sans Fallback"/>
              </a:rPr>
              <a:t>Teoría</a:t>
            </a:r>
            <a:endParaRPr/>
          </a:p>
          <a:p>
            <a:pPr>
              <a:lnSpc>
                <a:spcPct val="15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  <a:ea typeface="Droid Sans Fallback"/>
              </a:rPr>
              <a:t>Análisis feminista de Abdullah Öcalan</a:t>
            </a:r>
            <a:endParaRPr/>
          </a:p>
          <a:p>
            <a:pPr>
              <a:lnSpc>
                <a:spcPct val="15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  <a:ea typeface="Droid Sans Fallback"/>
              </a:rPr>
              <a:t>Socialización de conocimientos y libertad de auto-organización del PKK </a:t>
            </a:r>
            <a:endParaRPr/>
          </a:p>
        </p:txBody>
      </p:sp>
      <p:sp>
        <p:nvSpPr>
          <p:cNvPr id="226" name="CustomShape 3"/>
          <p:cNvSpPr/>
          <p:nvPr/>
        </p:nvSpPr>
        <p:spPr>
          <a:xfrm>
            <a:off x="5220720" y="1676520"/>
            <a:ext cx="4426200" cy="342180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 sz="2400" u="sng">
                <a:solidFill>
                  <a:srgbClr val="000000"/>
                </a:solidFill>
                <a:latin typeface="Arial"/>
                <a:ea typeface="Droid Sans Fallback"/>
              </a:rPr>
              <a:t>PRÁCTICA</a:t>
            </a:r>
            <a:endParaRPr/>
          </a:p>
          <a:p>
            <a:pPr>
              <a:lnSpc>
                <a:spcPct val="15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  <a:ea typeface="Droid Sans Fallback"/>
              </a:rPr>
              <a:t>Presión social, sexismo estructural feudal y tribal.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400">
                <a:solidFill>
                  <a:srgbClr val="000000"/>
                </a:solidFill>
                <a:latin typeface="Arial"/>
                <a:ea typeface="Droid Sans Fallback"/>
              </a:rPr>
              <a:t>Presión de clase y nación por parte del Estado turco contra la nación kurda</a:t>
            </a:r>
            <a:endParaRPr/>
          </a:p>
          <a:p>
            <a:pPr>
              <a:lnSpc>
                <a:spcPct val="15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  <a:ea typeface="Droid Sans Fallback"/>
              </a:rPr>
              <a:t>Torturas, detenciones y prohibiciones del Estado turco 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>
            <a:off x="576000" y="6016320"/>
            <a:ext cx="9070920" cy="111384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50000"/>
              </a:lnSpc>
            </a:pPr>
            <a:r>
              <a:rPr i="1" lang="es-ES" sz="2800">
                <a:solidFill>
                  <a:srgbClr val="000000"/>
                </a:solidFill>
                <a:latin typeface="Arial"/>
                <a:ea typeface="Droid Sans Fallback"/>
              </a:rPr>
              <a:t>YJWK, Unión de mujeres patrióticas del Kurdistán </a:t>
            </a:r>
            <a:endParaRPr/>
          </a:p>
          <a:p>
            <a:pPr algn="ctr">
              <a:lnSpc>
                <a:spcPct val="150000"/>
              </a:lnSpc>
            </a:pPr>
            <a:r>
              <a:rPr i="1" lang="es-ES" sz="2800">
                <a:solidFill>
                  <a:srgbClr val="000000"/>
                </a:solidFill>
                <a:latin typeface="Arial"/>
                <a:ea typeface="Droid Sans Fallback"/>
              </a:rPr>
              <a:t>Alemania (1987)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46760" y="1715760"/>
            <a:ext cx="4426200" cy="54640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50000"/>
              </a:lnSpc>
            </a:pPr>
            <a:r>
              <a:rPr lang="es-ES" sz="2400" u="sng">
                <a:solidFill>
                  <a:srgbClr val="000000"/>
                </a:solidFill>
                <a:latin typeface="Arial"/>
                <a:ea typeface="Droid Sans Fallback"/>
              </a:rPr>
              <a:t>Kurdistán del Norte 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  <a:ea typeface="Droid Sans Fallback"/>
              </a:rPr>
              <a:t>Formación del ejército de mujeres (1993).</a:t>
            </a:r>
            <a:endParaRPr/>
          </a:p>
          <a:p>
            <a:pPr>
              <a:lnSpc>
                <a:spcPct val="15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  <a:ea typeface="Droid Sans Fallback"/>
              </a:rPr>
              <a:t>Formación de organizaciones civiles (pueblos y ciudades)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r>
              <a:rPr i="1" lang="es-ES" sz="2800">
                <a:solidFill>
                  <a:srgbClr val="000000"/>
                </a:solidFill>
                <a:latin typeface="Arial"/>
                <a:ea typeface="Droid Sans Fallback"/>
              </a:rPr>
              <a:t>YJA, Unión de Mujeres Libres.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5030640" y="1800000"/>
            <a:ext cx="4426200" cy="209052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lang="es-ES" sz="2400" u="sng">
                <a:solidFill>
                  <a:srgbClr val="000000"/>
                </a:solidFill>
                <a:latin typeface="Arial"/>
                <a:ea typeface="DejaVu Sans"/>
              </a:rPr>
              <a:t>Kurdistán del Oeste y el Sur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  <a:ea typeface="DejaVu Sans"/>
              </a:rPr>
              <a:t>Lucha clandestina contra el régimen del Baaz</a:t>
            </a:r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504000" y="576000"/>
            <a:ext cx="8423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200">
                <a:solidFill>
                  <a:srgbClr val="000000"/>
                </a:solidFill>
                <a:latin typeface="Armalite Rifle"/>
                <a:ea typeface="DejaVu Sans"/>
              </a:rPr>
              <a:t>La lucha en los principios de los 90'</a:t>
            </a:r>
            <a:endParaRPr/>
          </a:p>
        </p:txBody>
      </p:sp>
      <p:pic>
        <p:nvPicPr>
          <p:cNvPr descr="" id="231" name="Imagen 207"/>
          <p:cNvPicPr/>
          <p:nvPr/>
        </p:nvPicPr>
        <p:blipFill>
          <a:blip r:embed="rId1"/>
          <a:stretch>
            <a:fillRect/>
          </a:stretch>
        </p:blipFill>
        <p:spPr>
          <a:xfrm>
            <a:off x="4716000" y="3535560"/>
            <a:ext cx="4247280" cy="341568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600">
                <a:solidFill>
                  <a:srgbClr val="000000"/>
                </a:solidFill>
                <a:latin typeface="Armalite Rifle"/>
                <a:ea typeface="DejaVu Sans"/>
              </a:rPr>
              <a:t>Mediados y finales de los 90'</a:t>
            </a:r>
            <a:endParaRPr/>
          </a:p>
        </p:txBody>
      </p:sp>
      <p:sp>
        <p:nvSpPr>
          <p:cNvPr id="233" name="CustomShape 2"/>
          <p:cNvSpPr/>
          <p:nvPr/>
        </p:nvSpPr>
        <p:spPr>
          <a:xfrm>
            <a:off x="385200" y="1800000"/>
            <a:ext cx="4426200" cy="43837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lang="es-ES" sz="2400" u="sng">
                <a:solidFill>
                  <a:srgbClr val="000000"/>
                </a:solidFill>
                <a:latin typeface="Arial"/>
                <a:ea typeface="Droid Sans Fallback"/>
              </a:rPr>
              <a:t>Marzo de 1995 - I Congreso de Mujeres. </a:t>
            </a:r>
            <a:endParaRPr/>
          </a:p>
          <a:p>
            <a:pPr>
              <a:lnSpc>
                <a:spcPct val="15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  <a:ea typeface="Droid Sans Fallback"/>
              </a:rPr>
              <a:t>YAJK (Yekitiya Azadiya Jinen Kurdistán - Unión Libre de Mujeres del Kurdistán): patriotismo, lucha nacional  y lealtad al PKK.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400">
                <a:solidFill>
                  <a:srgbClr val="000000"/>
                </a:solidFill>
                <a:latin typeface="Arial"/>
                <a:ea typeface="Droid Sans Fallback"/>
              </a:rPr>
              <a:t>Conferencia de Mujeres de la ONU en Beijing en 1995.</a:t>
            </a:r>
            <a:endParaRPr/>
          </a:p>
        </p:txBody>
      </p:sp>
      <p:sp>
        <p:nvSpPr>
          <p:cNvPr id="234" name="CustomShape 3"/>
          <p:cNvSpPr/>
          <p:nvPr/>
        </p:nvSpPr>
        <p:spPr>
          <a:xfrm>
            <a:off x="5654160" y="1800000"/>
            <a:ext cx="4426200" cy="43837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  <a:ea typeface="Droid Sans Fallback"/>
              </a:rPr>
              <a:t>Marzo de 1999 -II </a:t>
            </a:r>
            <a:endParaRPr/>
          </a:p>
          <a:p>
            <a:pPr>
              <a:lnSpc>
                <a:spcPct val="150000"/>
              </a:lnSpc>
            </a:pPr>
            <a:r>
              <a:rPr lang="es-ES" sz="2400" u="sng">
                <a:solidFill>
                  <a:srgbClr val="000000"/>
                </a:solidFill>
                <a:latin typeface="Arial"/>
                <a:ea typeface="Droid Sans Fallback"/>
              </a:rPr>
              <a:t>Congreso de  las Mujeres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400" u="sng">
                <a:solidFill>
                  <a:srgbClr val="000000"/>
                </a:solidFill>
                <a:latin typeface="Arial"/>
                <a:ea typeface="Droid Sans Fallback"/>
              </a:rPr>
              <a:t>PJKK (Partido de las Mujeres Trabajadoras Kurdas)</a:t>
            </a:r>
            <a:endParaRPr/>
          </a:p>
          <a:p>
            <a:pPr>
              <a:lnSpc>
                <a:spcPct val="15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  <a:ea typeface="Droid Sans Fallback"/>
              </a:rPr>
              <a:t>Creación de consejos, academias y cooperativas de mujeres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32000" y="344160"/>
            <a:ext cx="856728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50000"/>
              </a:lnSpc>
            </a:pPr>
            <a:r>
              <a:rPr lang="es-ES" sz="2800">
                <a:solidFill>
                  <a:srgbClr val="000000"/>
                </a:solidFill>
                <a:latin typeface="Armalite Rifle"/>
                <a:ea typeface="Droid Sans Fallback"/>
              </a:rPr>
              <a:t>PJA, –Partido de la liberación de la mujer</a:t>
            </a:r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504000" y="1728000"/>
            <a:ext cx="4788720" cy="1511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Año 2000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– </a:t>
            </a:r>
            <a:r>
              <a:rPr b="1" i="1" lang="es-ES" sz="2000">
                <a:solidFill>
                  <a:srgbClr val="000000"/>
                </a:solidFill>
                <a:latin typeface="Arial"/>
                <a:ea typeface="Droid Sans Fallback"/>
              </a:rPr>
              <a:t>III Congreso de Mujeres </a:t>
            </a:r>
            <a:endParaRPr/>
          </a:p>
          <a:p>
            <a:pPr>
              <a:lnSpc>
                <a:spcPct val="150000"/>
              </a:lnSpc>
            </a:pPr>
            <a:r>
              <a:rPr b="1" i="1" lang="es-ES" sz="2000">
                <a:solidFill>
                  <a:srgbClr val="000000"/>
                </a:solidFill>
                <a:latin typeface="Arial"/>
                <a:ea typeface="Droid Sans Fallback"/>
              </a:rPr>
              <a:t>el PJKK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pasa a ser el PJA (Partiya Azadiya Jin - Partido de la liberación 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de la mujer)</a:t>
            </a:r>
            <a:endParaRPr/>
          </a:p>
        </p:txBody>
      </p:sp>
      <p:sp>
        <p:nvSpPr>
          <p:cNvPr id="237" name="CustomShape 3"/>
          <p:cNvSpPr/>
          <p:nvPr/>
        </p:nvSpPr>
        <p:spPr>
          <a:xfrm>
            <a:off x="469080" y="3600000"/>
            <a:ext cx="4426200" cy="35272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s-ES" sz="2800" u="sng">
                <a:solidFill>
                  <a:srgbClr val="000000"/>
                </a:solidFill>
                <a:latin typeface="Arial"/>
                <a:ea typeface="DejaVu Sans"/>
              </a:rPr>
              <a:t>Contrato Social 2003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40% de todas las posiciones y diputaciones del partido ocupadas por mujeres,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posiciones co-presidenciales (homónimo femenino</a:t>
            </a:r>
            <a:r>
              <a:rPr lang="es-ES" sz="3200">
                <a:solidFill>
                  <a:srgbClr val="000000"/>
                </a:solidFill>
                <a:latin typeface="Arial"/>
                <a:ea typeface="Droid Sans Fallback"/>
              </a:rPr>
              <a:t>)</a:t>
            </a:r>
            <a:endParaRPr/>
          </a:p>
        </p:txBody>
      </p:sp>
      <p:sp>
        <p:nvSpPr>
          <p:cNvPr id="238" name="CustomShape 4"/>
          <p:cNvSpPr/>
          <p:nvPr/>
        </p:nvSpPr>
        <p:spPr>
          <a:xfrm>
            <a:off x="5498280" y="2125800"/>
            <a:ext cx="4237560" cy="51202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50000"/>
              </a:lnSpc>
            </a:pPr>
            <a:r>
              <a:rPr lang="es-ES" sz="2400" u="sng">
                <a:solidFill>
                  <a:srgbClr val="000000"/>
                </a:solidFill>
                <a:latin typeface="Arial"/>
                <a:ea typeface="Droid Sans Fallback"/>
              </a:rPr>
              <a:t>Responsabilidad internacional</a:t>
            </a:r>
            <a:r>
              <a:rPr lang="es-ES" sz="24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endParaRPr/>
          </a:p>
          <a:p>
            <a:pPr>
              <a:lnSpc>
                <a:spcPct val="150000"/>
              </a:lnSpc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2002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- </a:t>
            </a:r>
            <a:r>
              <a:rPr b="1" i="1" lang="es-ES" sz="2000">
                <a:solidFill>
                  <a:srgbClr val="000000"/>
                </a:solidFill>
                <a:latin typeface="Arial"/>
                <a:ea typeface="Droid Sans Fallback"/>
              </a:rPr>
              <a:t>Contrato Social de la Mujer 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Coordinación a nivel internacional 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con otras organizaciones de 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mujeres institucionales y   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revolucionarias.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Trabajos conjuntos en materia de  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derechos humanos, paz y </a:t>
            </a:r>
            <a:endParaRPr/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democracia  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288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4000">
                <a:solidFill>
                  <a:srgbClr val="000000"/>
                </a:solidFill>
                <a:latin typeface="Armalite Rifle"/>
                <a:ea typeface="DejaVu Sans"/>
              </a:rPr>
              <a:t>Del PAJK al KJK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504000" y="1913040"/>
            <a:ext cx="5111280" cy="16862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Año 2004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PAJK (Partiya Azadiya Jin un Kurdistán – Partido de las Mujeres del Kurdistán) Formación inicial e ideológica de lo que hoy es el KJK</a:t>
            </a:r>
            <a:endParaRPr/>
          </a:p>
        </p:txBody>
      </p:sp>
      <p:pic>
        <p:nvPicPr>
          <p:cNvPr descr="" id="241" name="Imagen 217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4248000"/>
            <a:ext cx="2375280" cy="2375280"/>
          </a:xfrm>
          <a:prstGeom prst="rect">
            <a:avLst/>
          </a:prstGeom>
        </p:spPr>
      </p:pic>
      <p:sp>
        <p:nvSpPr>
          <p:cNvPr id="242" name="CustomShape 3"/>
          <p:cNvSpPr/>
          <p:nvPr/>
        </p:nvSpPr>
        <p:spPr>
          <a:xfrm>
            <a:off x="3312000" y="3816000"/>
            <a:ext cx="6407280" cy="3311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roid Sans Fallback"/>
              </a:rPr>
              <a:t>Año 2005 </a:t>
            </a:r>
            <a:endParaRPr/>
          </a:p>
          <a:p>
            <a:pPr>
              <a:lnSpc>
                <a:spcPct val="150000"/>
              </a:lnSpc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Organización Confederada (4 partes del Kurdistán y kurdas en el exilio)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KJK (Komalên Jinên Kurdistan – Unión de Mujeres del Kurdistán)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KJB (Koma Jinên Bilind – Alto Consejo de las Mujeres).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roid Sans Fallback"/>
              </a:rPr>
              <a:t>Yekitiya Star: primera organización civil y militar de mujeres en el Kurdistán Oeste.</a:t>
            </a:r>
            <a:endParaRPr/>
          </a:p>
        </p:txBody>
      </p:sp>
      <p:pic>
        <p:nvPicPr>
          <p:cNvPr descr="" id="243" name="Imagen 219"/>
          <p:cNvPicPr/>
          <p:nvPr/>
        </p:nvPicPr>
        <p:blipFill>
          <a:blip r:embed="rId2"/>
          <a:stretch>
            <a:fillRect/>
          </a:stretch>
        </p:blipFill>
        <p:spPr>
          <a:xfrm>
            <a:off x="5976000" y="1581120"/>
            <a:ext cx="3344760" cy="209016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04000" y="538200"/>
            <a:ext cx="7199280" cy="7952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malite Rifle"/>
                <a:ea typeface="DejaVu Sans"/>
              </a:rPr>
              <a:t>Aplicación actual en el cantón de Cizîrê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504000" y="1584000"/>
            <a:ext cx="4426200" cy="5543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ejaVu Sans"/>
              </a:rPr>
              <a:t>ABOLICIÓN DE:</a:t>
            </a: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Casarse por debajo del límite de edad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Crímenes de honor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Igualdad de testimonio de un hombre que de una mujer teniendo en cuenta sus derechos legales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Prohibición de la poligamia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En un divorcio ambas partes tienen derechos para luchar por sus bienes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La mujer tiene el derecho de custodia de sus hijos hasta que ellos tengan los 15 años sin tener en cuenta que ella este casada o no.</a:t>
            </a:r>
            <a:endParaRPr/>
          </a:p>
        </p:txBody>
      </p:sp>
      <p:pic>
        <p:nvPicPr>
          <p:cNvPr descr="" id="246" name="Imagen 222"/>
          <p:cNvPicPr/>
          <p:nvPr/>
        </p:nvPicPr>
        <p:blipFill>
          <a:blip r:embed="rId1"/>
          <a:stretch>
            <a:fillRect/>
          </a:stretch>
        </p:blipFill>
        <p:spPr>
          <a:xfrm>
            <a:off x="4930920" y="3960000"/>
            <a:ext cx="4609440" cy="3095280"/>
          </a:xfrm>
          <a:prstGeom prst="rect">
            <a:avLst/>
          </a:prstGeom>
        </p:spPr>
      </p:pic>
      <p:sp>
        <p:nvSpPr>
          <p:cNvPr id="247" name="CustomShape 3"/>
          <p:cNvSpPr/>
          <p:nvPr/>
        </p:nvSpPr>
        <p:spPr>
          <a:xfrm>
            <a:off x="5352840" y="1717920"/>
            <a:ext cx="4187520" cy="185760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Equidad al heredad bienes 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s-ES">
                <a:solidFill>
                  <a:srgbClr val="000000"/>
                </a:solidFill>
                <a:latin typeface="Arial"/>
                <a:ea typeface="Calibri"/>
              </a:rPr>
              <a:t>Prohibición de la dote en el matrimonio como un valor material para así degradar el estatus de las mujeres a una simple mercancía</a:t>
            </a:r>
            <a:endParaRPr/>
          </a:p>
        </p:txBody>
      </p:sp>
      <p:sp>
        <p:nvSpPr>
          <p:cNvPr id="248" name="Line 4"/>
          <p:cNvSpPr/>
          <p:nvPr/>
        </p:nvSpPr>
        <p:spPr>
          <a:xfrm>
            <a:off x="5033520" y="1584000"/>
            <a:ext cx="17280" cy="2304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lang="es-ES" sz="3600">
                <a:solidFill>
                  <a:srgbClr val="000000"/>
                </a:solidFill>
                <a:latin typeface="Armalite Rifle"/>
                <a:ea typeface="DejaVu Sans"/>
              </a:rPr>
              <a:t>ORGANIZACIONES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504000" y="1800000"/>
            <a:ext cx="9071280" cy="5183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KCK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(Komalên Jinên Kurdistan) - Unión de Mujeres del Kurdistán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KJB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(Koma Jinên Bilind) - Alto Consejo de Mujeres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PAJK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(Partiya Azadiya Jin a Kurdistan) – Partido Libre de las Mujeres del Kurdistán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YJA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(Yekitiyên Jinên Azad) – Unión de Mujeres Libres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Comité de Jóvenes Mujeres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YJA-Star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y </a:t>
            </a: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Yekitiya Star 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- Unidades de Mujeres Libres, Estrella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YPJ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(Yekîneyên Parastina Jinê) - Unidades de Defensa de las Mujeres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YJRK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(Unión de Mujeres del Kurdistán del Este)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DÖKH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(Movimiento Democrático de las Mujeres Libres)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b="1" lang="es-ES" sz="2000">
                <a:solidFill>
                  <a:srgbClr val="000000"/>
                </a:solidFill>
                <a:latin typeface="Arial"/>
                <a:ea typeface="Droid Sans Fallback"/>
              </a:rPr>
              <a:t>TJKE</a:t>
            </a:r>
            <a:r>
              <a:rPr lang="es-ES" sz="2000">
                <a:solidFill>
                  <a:srgbClr val="000000"/>
                </a:solidFill>
                <a:latin typeface="Arial"/>
                <a:ea typeface="Droid Sans Fallback"/>
              </a:rPr>
              <a:t> (Movimiento de Mujeres Kurdas en Europa)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